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94" r:id="rId8"/>
    <p:sldId id="295" r:id="rId9"/>
    <p:sldId id="269" r:id="rId10"/>
    <p:sldId id="283" r:id="rId11"/>
    <p:sldId id="270" r:id="rId12"/>
    <p:sldId id="271" r:id="rId13"/>
    <p:sldId id="273" r:id="rId14"/>
    <p:sldId id="274" r:id="rId15"/>
    <p:sldId id="272" r:id="rId16"/>
    <p:sldId id="275" r:id="rId17"/>
    <p:sldId id="276" r:id="rId18"/>
    <p:sldId id="296" r:id="rId19"/>
    <p:sldId id="297" r:id="rId20"/>
    <p:sldId id="277" r:id="rId21"/>
    <p:sldId id="278" r:id="rId22"/>
    <p:sldId id="279" r:id="rId23"/>
    <p:sldId id="298" r:id="rId24"/>
    <p:sldId id="299" r:id="rId25"/>
    <p:sldId id="300" r:id="rId26"/>
    <p:sldId id="301" r:id="rId27"/>
    <p:sldId id="302" r:id="rId28"/>
    <p:sldId id="303" r:id="rId29"/>
    <p:sldId id="281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59" r:id="rId38"/>
    <p:sldId id="265" r:id="rId39"/>
    <p:sldId id="261" r:id="rId40"/>
    <p:sldId id="266" r:id="rId41"/>
    <p:sldId id="267" r:id="rId42"/>
    <p:sldId id="304" r:id="rId43"/>
    <p:sldId id="268" r:id="rId44"/>
    <p:sldId id="305" r:id="rId45"/>
    <p:sldId id="306" r:id="rId46"/>
    <p:sldId id="292" r:id="rId47"/>
    <p:sldId id="293" r:id="rId4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F4AC21-D4F4-4581-9C67-2C0F953ED265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AB474C5F-D10A-4F3F-8F29-BF0515FFDE94}">
      <dgm:prSet phldrT="[Text]"/>
      <dgm:spPr/>
      <dgm:t>
        <a:bodyPr/>
        <a:lstStyle/>
        <a:p>
          <a:r>
            <a:rPr lang="en-US" dirty="0">
              <a:cs typeface="Calibri Light"/>
            </a:rPr>
            <a:t>Filtering</a:t>
          </a:r>
        </a:p>
      </dgm:t>
    </dgm:pt>
    <dgm:pt modelId="{A728007A-0EFE-458D-985B-EE13C7A7C87F}" type="parTrans" cxnId="{610AFDB9-0DD3-4734-8689-51C2FC0B6B0F}">
      <dgm:prSet/>
      <dgm:spPr/>
    </dgm:pt>
    <dgm:pt modelId="{C85E6D15-7D8D-405C-A6C0-2CE547B12FF8}" type="sibTrans" cxnId="{610AFDB9-0DD3-4734-8689-51C2FC0B6B0F}">
      <dgm:prSet/>
      <dgm:spPr/>
      <dgm:t>
        <a:bodyPr/>
        <a:lstStyle/>
        <a:p>
          <a:endParaRPr lang="en-US"/>
        </a:p>
      </dgm:t>
    </dgm:pt>
    <dgm:pt modelId="{00B53218-207E-4311-A9CC-7A7FBE42A92C}">
      <dgm:prSet phldrT="[Text]"/>
      <dgm:spPr/>
      <dgm:t>
        <a:bodyPr/>
        <a:lstStyle/>
        <a:p>
          <a:r>
            <a:rPr lang="en-US" dirty="0">
              <a:cs typeface="Calibri Light"/>
            </a:rPr>
            <a:t>Max Pooling</a:t>
          </a:r>
        </a:p>
      </dgm:t>
    </dgm:pt>
    <dgm:pt modelId="{8F5DE2CD-F53C-4039-BE73-37C9A110007D}" type="parTrans" cxnId="{1BB48117-D6E5-4FD5-A99D-49FCE5F50352}">
      <dgm:prSet/>
      <dgm:spPr/>
    </dgm:pt>
    <dgm:pt modelId="{22963243-ED94-41DB-8F9D-11462A225A33}" type="sibTrans" cxnId="{1BB48117-D6E5-4FD5-A99D-49FCE5F50352}">
      <dgm:prSet/>
      <dgm:spPr/>
      <dgm:t>
        <a:bodyPr/>
        <a:lstStyle/>
        <a:p>
          <a:endParaRPr lang="en-US"/>
        </a:p>
      </dgm:t>
    </dgm:pt>
    <dgm:pt modelId="{5E0757CB-0046-4CB3-BF09-0A2F242E86E0}">
      <dgm:prSet phldrT="[Text]"/>
      <dgm:spPr/>
      <dgm:t>
        <a:bodyPr/>
        <a:lstStyle/>
        <a:p>
          <a:r>
            <a:rPr lang="en-US" dirty="0">
              <a:cs typeface="Calibri Light"/>
            </a:rPr>
            <a:t>Non Linearity</a:t>
          </a:r>
        </a:p>
      </dgm:t>
    </dgm:pt>
    <dgm:pt modelId="{14FE0998-7C8E-4139-A64B-3D8B2BC299C0}" type="parTrans" cxnId="{E3B679CC-AB08-40D9-8388-A822CA498552}">
      <dgm:prSet/>
      <dgm:spPr/>
    </dgm:pt>
    <dgm:pt modelId="{BA1F638F-16AB-4D0D-B6CF-4A26BF655BB1}" type="sibTrans" cxnId="{E3B679CC-AB08-40D9-8388-A822CA498552}">
      <dgm:prSet/>
      <dgm:spPr/>
      <dgm:t>
        <a:bodyPr/>
        <a:lstStyle/>
        <a:p>
          <a:endParaRPr lang="en-US"/>
        </a:p>
      </dgm:t>
    </dgm:pt>
    <dgm:pt modelId="{90B0928C-4FCC-4BD3-8EE5-BD95ED5858DD}" type="pres">
      <dgm:prSet presAssocID="{57F4AC21-D4F4-4581-9C67-2C0F953ED265}" presName="linearFlow" presStyleCnt="0">
        <dgm:presLayoutVars>
          <dgm:resizeHandles val="exact"/>
        </dgm:presLayoutVars>
      </dgm:prSet>
      <dgm:spPr/>
    </dgm:pt>
    <dgm:pt modelId="{DD75E424-3B30-466F-A2E2-ACDEB9FC5B9F}" type="pres">
      <dgm:prSet presAssocID="{AB474C5F-D10A-4F3F-8F29-BF0515FFDE94}" presName="node" presStyleLbl="node1" presStyleIdx="0" presStyleCnt="3">
        <dgm:presLayoutVars>
          <dgm:bulletEnabled val="1"/>
        </dgm:presLayoutVars>
      </dgm:prSet>
      <dgm:spPr/>
    </dgm:pt>
    <dgm:pt modelId="{43BDAA62-B519-487C-BA42-0795C40AAEBD}" type="pres">
      <dgm:prSet presAssocID="{C85E6D15-7D8D-405C-A6C0-2CE547B12FF8}" presName="sibTrans" presStyleLbl="sibTrans2D1" presStyleIdx="0" presStyleCnt="2"/>
      <dgm:spPr/>
    </dgm:pt>
    <dgm:pt modelId="{DF6118B6-FE8E-4E8A-AE85-D06F262B1616}" type="pres">
      <dgm:prSet presAssocID="{C85E6D15-7D8D-405C-A6C0-2CE547B12FF8}" presName="connectorText" presStyleLbl="sibTrans2D1" presStyleIdx="0" presStyleCnt="2"/>
      <dgm:spPr/>
    </dgm:pt>
    <dgm:pt modelId="{BBF3C8BF-35BB-4D54-89DE-FA97F0CAFA9A}" type="pres">
      <dgm:prSet presAssocID="{5E0757CB-0046-4CB3-BF09-0A2F242E86E0}" presName="node" presStyleLbl="node1" presStyleIdx="1" presStyleCnt="3">
        <dgm:presLayoutVars>
          <dgm:bulletEnabled val="1"/>
        </dgm:presLayoutVars>
      </dgm:prSet>
      <dgm:spPr/>
    </dgm:pt>
    <dgm:pt modelId="{ACC38989-2E62-4A66-99A9-D6579FBC730B}" type="pres">
      <dgm:prSet presAssocID="{BA1F638F-16AB-4D0D-B6CF-4A26BF655BB1}" presName="sibTrans" presStyleLbl="sibTrans2D1" presStyleIdx="1" presStyleCnt="2"/>
      <dgm:spPr/>
    </dgm:pt>
    <dgm:pt modelId="{B6DA77C4-0B5F-4BE8-9167-1F87FE743F1A}" type="pres">
      <dgm:prSet presAssocID="{BA1F638F-16AB-4D0D-B6CF-4A26BF655BB1}" presName="connectorText" presStyleLbl="sibTrans2D1" presStyleIdx="1" presStyleCnt="2"/>
      <dgm:spPr/>
    </dgm:pt>
    <dgm:pt modelId="{AAB58962-8007-42FB-900D-37C73E448004}" type="pres">
      <dgm:prSet presAssocID="{00B53218-207E-4311-A9CC-7A7FBE42A92C}" presName="node" presStyleLbl="node1" presStyleIdx="2" presStyleCnt="3">
        <dgm:presLayoutVars>
          <dgm:bulletEnabled val="1"/>
        </dgm:presLayoutVars>
      </dgm:prSet>
      <dgm:spPr/>
    </dgm:pt>
  </dgm:ptLst>
  <dgm:cxnLst>
    <dgm:cxn modelId="{1BB48117-D6E5-4FD5-A99D-49FCE5F50352}" srcId="{57F4AC21-D4F4-4581-9C67-2C0F953ED265}" destId="{00B53218-207E-4311-A9CC-7A7FBE42A92C}" srcOrd="2" destOrd="0" parTransId="{8F5DE2CD-F53C-4039-BE73-37C9A110007D}" sibTransId="{22963243-ED94-41DB-8F9D-11462A225A33}"/>
    <dgm:cxn modelId="{7B009127-EEC2-464E-B204-C7A7E3F617BF}" type="presOf" srcId="{00B53218-207E-4311-A9CC-7A7FBE42A92C}" destId="{AAB58962-8007-42FB-900D-37C73E448004}" srcOrd="0" destOrd="0" presId="urn:microsoft.com/office/officeart/2005/8/layout/process2"/>
    <dgm:cxn modelId="{922D2B2B-8156-4CA2-9314-0FC1B0B1AC9C}" type="presOf" srcId="{AB474C5F-D10A-4F3F-8F29-BF0515FFDE94}" destId="{DD75E424-3B30-466F-A2E2-ACDEB9FC5B9F}" srcOrd="0" destOrd="0" presId="urn:microsoft.com/office/officeart/2005/8/layout/process2"/>
    <dgm:cxn modelId="{38FC534E-1AD1-4850-AB7E-0F2C9354DB0D}" type="presOf" srcId="{C85E6D15-7D8D-405C-A6C0-2CE547B12FF8}" destId="{43BDAA62-B519-487C-BA42-0795C40AAEBD}" srcOrd="0" destOrd="0" presId="urn:microsoft.com/office/officeart/2005/8/layout/process2"/>
    <dgm:cxn modelId="{610AFDB9-0DD3-4734-8689-51C2FC0B6B0F}" srcId="{57F4AC21-D4F4-4581-9C67-2C0F953ED265}" destId="{AB474C5F-D10A-4F3F-8F29-BF0515FFDE94}" srcOrd="0" destOrd="0" parTransId="{A728007A-0EFE-458D-985B-EE13C7A7C87F}" sibTransId="{C85E6D15-7D8D-405C-A6C0-2CE547B12FF8}"/>
    <dgm:cxn modelId="{E3B679CC-AB08-40D9-8388-A822CA498552}" srcId="{57F4AC21-D4F4-4581-9C67-2C0F953ED265}" destId="{5E0757CB-0046-4CB3-BF09-0A2F242E86E0}" srcOrd="1" destOrd="0" parTransId="{14FE0998-7C8E-4139-A64B-3D8B2BC299C0}" sibTransId="{BA1F638F-16AB-4D0D-B6CF-4A26BF655BB1}"/>
    <dgm:cxn modelId="{8A691AD4-7AAE-4DBF-92B8-A56979730C58}" type="presOf" srcId="{C85E6D15-7D8D-405C-A6C0-2CE547B12FF8}" destId="{DF6118B6-FE8E-4E8A-AE85-D06F262B1616}" srcOrd="1" destOrd="0" presId="urn:microsoft.com/office/officeart/2005/8/layout/process2"/>
    <dgm:cxn modelId="{49245FD5-2C47-4ABA-B9CF-E77779D49D43}" type="presOf" srcId="{BA1F638F-16AB-4D0D-B6CF-4A26BF655BB1}" destId="{B6DA77C4-0B5F-4BE8-9167-1F87FE743F1A}" srcOrd="1" destOrd="0" presId="urn:microsoft.com/office/officeart/2005/8/layout/process2"/>
    <dgm:cxn modelId="{AFCBE2D9-EFF1-4A4F-9C97-DFE13A6D99CB}" type="presOf" srcId="{BA1F638F-16AB-4D0D-B6CF-4A26BF655BB1}" destId="{ACC38989-2E62-4A66-99A9-D6579FBC730B}" srcOrd="0" destOrd="0" presId="urn:microsoft.com/office/officeart/2005/8/layout/process2"/>
    <dgm:cxn modelId="{5F766CEE-443E-4B92-8FFA-C8688833FA91}" type="presOf" srcId="{5E0757CB-0046-4CB3-BF09-0A2F242E86E0}" destId="{BBF3C8BF-35BB-4D54-89DE-FA97F0CAFA9A}" srcOrd="0" destOrd="0" presId="urn:microsoft.com/office/officeart/2005/8/layout/process2"/>
    <dgm:cxn modelId="{D6E660F8-5B39-4A54-815F-B41E5B1A0052}" type="presOf" srcId="{57F4AC21-D4F4-4581-9C67-2C0F953ED265}" destId="{90B0928C-4FCC-4BD3-8EE5-BD95ED5858DD}" srcOrd="0" destOrd="0" presId="urn:microsoft.com/office/officeart/2005/8/layout/process2"/>
    <dgm:cxn modelId="{F9B20761-E3C9-44FB-A1F6-1F169742C764}" type="presParOf" srcId="{90B0928C-4FCC-4BD3-8EE5-BD95ED5858DD}" destId="{DD75E424-3B30-466F-A2E2-ACDEB9FC5B9F}" srcOrd="0" destOrd="0" presId="urn:microsoft.com/office/officeart/2005/8/layout/process2"/>
    <dgm:cxn modelId="{F7220E01-AD71-4381-80A1-9B19E02FEB7F}" type="presParOf" srcId="{90B0928C-4FCC-4BD3-8EE5-BD95ED5858DD}" destId="{43BDAA62-B519-487C-BA42-0795C40AAEBD}" srcOrd="1" destOrd="0" presId="urn:microsoft.com/office/officeart/2005/8/layout/process2"/>
    <dgm:cxn modelId="{6D7BA9D1-3557-4340-9C4A-12D5B454357B}" type="presParOf" srcId="{43BDAA62-B519-487C-BA42-0795C40AAEBD}" destId="{DF6118B6-FE8E-4E8A-AE85-D06F262B1616}" srcOrd="0" destOrd="0" presId="urn:microsoft.com/office/officeart/2005/8/layout/process2"/>
    <dgm:cxn modelId="{28B6D091-09F0-4657-9ACE-622587CA4193}" type="presParOf" srcId="{90B0928C-4FCC-4BD3-8EE5-BD95ED5858DD}" destId="{BBF3C8BF-35BB-4D54-89DE-FA97F0CAFA9A}" srcOrd="2" destOrd="0" presId="urn:microsoft.com/office/officeart/2005/8/layout/process2"/>
    <dgm:cxn modelId="{CF0FB984-BDCB-4756-9582-B4DD98E17CCA}" type="presParOf" srcId="{90B0928C-4FCC-4BD3-8EE5-BD95ED5858DD}" destId="{ACC38989-2E62-4A66-99A9-D6579FBC730B}" srcOrd="3" destOrd="0" presId="urn:microsoft.com/office/officeart/2005/8/layout/process2"/>
    <dgm:cxn modelId="{81A17F56-9520-4933-9B27-34B9C471E916}" type="presParOf" srcId="{ACC38989-2E62-4A66-99A9-D6579FBC730B}" destId="{B6DA77C4-0B5F-4BE8-9167-1F87FE743F1A}" srcOrd="0" destOrd="0" presId="urn:microsoft.com/office/officeart/2005/8/layout/process2"/>
    <dgm:cxn modelId="{013CF7C1-45DE-4416-9177-B9E6E1314B34}" type="presParOf" srcId="{90B0928C-4FCC-4BD3-8EE5-BD95ED5858DD}" destId="{AAB58962-8007-42FB-900D-37C73E44800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5E424-3B30-466F-A2E2-ACDEB9FC5B9F}">
      <dsp:nvSpPr>
        <dsp:cNvPr id="0" name=""/>
        <dsp:cNvSpPr/>
      </dsp:nvSpPr>
      <dsp:spPr>
        <a:xfrm>
          <a:off x="4278748" y="0"/>
          <a:ext cx="1958102" cy="10878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cs typeface="Calibri Light"/>
            </a:rPr>
            <a:t>Filtering</a:t>
          </a:r>
        </a:p>
      </dsp:txBody>
      <dsp:txXfrm>
        <a:off x="4310610" y="31862"/>
        <a:ext cx="1894378" cy="1024110"/>
      </dsp:txXfrm>
    </dsp:sp>
    <dsp:sp modelId="{43BDAA62-B519-487C-BA42-0795C40AAEBD}">
      <dsp:nvSpPr>
        <dsp:cNvPr id="0" name=""/>
        <dsp:cNvSpPr/>
      </dsp:nvSpPr>
      <dsp:spPr>
        <a:xfrm rot="5400000">
          <a:off x="5053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5110943" y="1155824"/>
        <a:ext cx="293715" cy="285556"/>
      </dsp:txXfrm>
    </dsp:sp>
    <dsp:sp modelId="{BBF3C8BF-35BB-4D54-89DE-FA97F0CAFA9A}">
      <dsp:nvSpPr>
        <dsp:cNvPr id="0" name=""/>
        <dsp:cNvSpPr/>
      </dsp:nvSpPr>
      <dsp:spPr>
        <a:xfrm>
          <a:off x="4278748" y="1631751"/>
          <a:ext cx="1958102" cy="1087834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cs typeface="Calibri Light"/>
            </a:rPr>
            <a:t>Non Linearity</a:t>
          </a:r>
        </a:p>
      </dsp:txBody>
      <dsp:txXfrm>
        <a:off x="4310610" y="1663613"/>
        <a:ext cx="1894378" cy="1024110"/>
      </dsp:txXfrm>
    </dsp:sp>
    <dsp:sp modelId="{ACC38989-2E62-4A66-99A9-D6579FBC730B}">
      <dsp:nvSpPr>
        <dsp:cNvPr id="0" name=""/>
        <dsp:cNvSpPr/>
      </dsp:nvSpPr>
      <dsp:spPr>
        <a:xfrm rot="5400000">
          <a:off x="5053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5110943" y="2787576"/>
        <a:ext cx="293715" cy="285556"/>
      </dsp:txXfrm>
    </dsp:sp>
    <dsp:sp modelId="{AAB58962-8007-42FB-900D-37C73E448004}">
      <dsp:nvSpPr>
        <dsp:cNvPr id="0" name=""/>
        <dsp:cNvSpPr/>
      </dsp:nvSpPr>
      <dsp:spPr>
        <a:xfrm>
          <a:off x="4278748" y="3263503"/>
          <a:ext cx="1958102" cy="1087834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cs typeface="Calibri Light"/>
            </a:rPr>
            <a:t>Max Pooling</a:t>
          </a:r>
        </a:p>
      </dsp:txBody>
      <dsp:txXfrm>
        <a:off x="4310610" y="3295365"/>
        <a:ext cx="1894378" cy="1024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tline_of_object_recognition" TargetMode="External"/><Relationship Id="rId2" Type="http://schemas.openxmlformats.org/officeDocument/2006/relationships/hyperlink" Target="https://en.wikipedia.org/wiki/Datab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Introduction to Convolution Neural Networks(CNN)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220-1F8E-4D6C-A91D-5D127A1B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Component of </a:t>
            </a:r>
            <a:r>
              <a:rPr lang="en-US" dirty="0" err="1">
                <a:cs typeface="Calibri Light"/>
              </a:rPr>
              <a:t>ConvNet</a:t>
            </a:r>
            <a:r>
              <a:rPr lang="en-US" dirty="0">
                <a:cs typeface="Calibri Light"/>
              </a:rPr>
              <a:t> 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2184A26B-4A36-4B61-AD58-F4B345E90C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4530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833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AEC0-04D3-4052-B84C-B73E3B34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Convolution Operation(Filtering)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B1F49-3FE2-4A8D-904A-0576C6B70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consider a 5 x 5 image whose pixel values are only 0 and 1 (note that for a grayscale image, pixel values range from 0 to 255, the green matrix below is a special case where pixel values are only 0 and 1):</a:t>
            </a:r>
          </a:p>
          <a:p>
            <a:r>
              <a:rPr lang="en-US" dirty="0">
                <a:cs typeface="Calibri"/>
              </a:rPr>
              <a:t>Also, consider another 3 x 3 matrix as shown below:</a:t>
            </a:r>
          </a:p>
          <a:p>
            <a:pPr algn="just"/>
            <a:endParaRPr lang="en-US" dirty="0">
              <a:cs typeface="Calibri"/>
            </a:endParaRPr>
          </a:p>
          <a:p>
            <a:endParaRPr lang="en-US"/>
          </a:p>
          <a:p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0CEB105-3D66-4967-A3D3-4C200E9F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986" y="4119753"/>
            <a:ext cx="5776821" cy="24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7736-C49F-47A8-9AAF-96768A9A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Convolution Operation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F1F858-2ECE-4DB1-90AD-ABBA39C56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496" y="1825625"/>
            <a:ext cx="79674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6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7736-C49F-47A8-9AAF-96768A9A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Convolution Operation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5B6730FE-9D77-4D53-BAC7-9655DE41E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510" y="1825625"/>
            <a:ext cx="6500377" cy="30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7736-C49F-47A8-9AAF-96768A9A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Convolution Operation</a:t>
            </a:r>
            <a:endParaRPr 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6D9B39F3-E907-48B1-9AA9-F5D8569EE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58" y="1423059"/>
            <a:ext cx="747010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C6C4-F915-4D2E-BF95-005DE53D6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8DCDF30-7EC4-46E2-AC3C-2B4711396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833" y="2329656"/>
            <a:ext cx="5497542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8F3F-9719-4706-8B9A-3F916022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8B8E61E-F034-4BDC-8D65-1B545E3EF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566" y="1908579"/>
            <a:ext cx="7620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2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D25F-C85B-4CD8-98DD-F975A2B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2B9E0367-7813-46C0-8E96-EA54878CD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235" y="2139156"/>
            <a:ext cx="8523077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1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6140-ED38-E643-A4F2-F26C5B45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Size Before and After Convolutions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6F5F39-658C-EC44-878B-312784D17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5" y="1825625"/>
            <a:ext cx="86201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9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5A95-ABE8-6343-8E36-0BE087D7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implementation of convolution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56BD2-45AC-BC49-BE2C-5CF44FFD8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8300" y="2286794"/>
            <a:ext cx="38354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88674-2E0D-1446-B98B-1F931BE1D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51" y="2159000"/>
            <a:ext cx="28956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60C3-D877-400C-BEE1-DE7A5934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Convolutional networks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A201DA-042A-4337-A721-D78487515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Convolutional networks are simply neural networks that use convolution in place of general matrix multiplication in at least one of their layers.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336935B-DED0-43CF-9903-3F1E5669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03" y="3201710"/>
            <a:ext cx="6510067" cy="28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38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17C139-0F05-42C0-8C85-0DEA4A78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6244" y="102693"/>
            <a:ext cx="6521209" cy="63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7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8B558BDB-EE7A-416B-98D3-F10374AA1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2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FC7D-938C-4BDC-AAB7-BD7FE61C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Hyper Parameters for Features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8DD52-4C6F-49D1-A4D4-EB97163B6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The size of the Feature Map (Convolved Feature) is controlled by three parameters 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Depth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Stride</a:t>
            </a:r>
          </a:p>
          <a:p>
            <a:pPr marL="971550" lvl="1" indent="-514350">
              <a:buAutoNum type="arabicPeriod"/>
            </a:pPr>
            <a:r>
              <a:rPr lang="en-US" dirty="0">
                <a:cs typeface="Calibri"/>
              </a:rPr>
              <a:t>Zero Padding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863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CEBE-C04A-EB47-826A-6C10638C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46CF6C-C8D1-5745-B71E-B8793139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35" y="1874044"/>
            <a:ext cx="4460729" cy="310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8A5B0-9052-6F4C-B9F4-E1A06FFA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5" y="5359400"/>
            <a:ext cx="4902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CEBE-C04A-EB47-826A-6C10638C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46CF6C-C8D1-5745-B71E-B8793139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35" y="1874044"/>
            <a:ext cx="4460729" cy="3109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8A5B0-9052-6F4C-B9F4-E1A06FFA9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35" y="5359400"/>
            <a:ext cx="49022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51AD5-9A2D-1544-B821-52DCE499F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064" y="1600200"/>
            <a:ext cx="74041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3927-768E-1D49-A74A-6166CA2BC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594600-417F-B14F-98F7-3265EC230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9959"/>
            <a:ext cx="10515600" cy="38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25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3F6B-C0BE-9D4B-AD47-FF36B2F7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92AFBE-8B65-F642-A3D7-8526811B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997" y="1584325"/>
            <a:ext cx="488000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035C2-4F5F-6548-B5CD-70489A069C08}"/>
              </a:ext>
            </a:extLst>
          </p:cNvPr>
          <p:cNvSpPr/>
          <p:nvPr/>
        </p:nvSpPr>
        <p:spPr>
          <a:xfrm>
            <a:off x="5615002" y="167467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8761D"/>
                </a:solidFill>
                <a:latin typeface="Helvetica" pitchFamily="2" charset="0"/>
              </a:rPr>
              <a:t>Does not saturate (in +region)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8761D"/>
                </a:solidFill>
                <a:latin typeface="Helvetica" pitchFamily="2" charset="0"/>
              </a:rPr>
              <a:t>Very computationally 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38761D"/>
                </a:solidFill>
                <a:latin typeface="Helvetica" pitchFamily="2" charset="0"/>
              </a:rPr>
              <a:t>Converges much faster than sigmoid/tanh in practice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1DBE9-627E-4D45-BD5A-F3495D443009}"/>
              </a:ext>
            </a:extLst>
          </p:cNvPr>
          <p:cNvSpPr/>
          <p:nvPr/>
        </p:nvSpPr>
        <p:spPr>
          <a:xfrm>
            <a:off x="6756400" y="415377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Helvetica" pitchFamily="2" charset="0"/>
              </a:rPr>
              <a:t>Not zero-</a:t>
            </a:r>
            <a:r>
              <a:rPr lang="en-IN" sz="2800" dirty="0" err="1">
                <a:solidFill>
                  <a:srgbClr val="FF0000"/>
                </a:solidFill>
                <a:latin typeface="Helvetica" pitchFamily="2" charset="0"/>
              </a:rPr>
              <a:t>centered</a:t>
            </a:r>
            <a:r>
              <a:rPr lang="en-IN" sz="2800" dirty="0">
                <a:solidFill>
                  <a:srgbClr val="FF0000"/>
                </a:solidFill>
                <a:latin typeface="Helvetica" pitchFamily="2" charset="0"/>
              </a:rPr>
              <a:t> output</a:t>
            </a:r>
          </a:p>
          <a:p>
            <a:r>
              <a:rPr lang="en-IN" sz="2800" dirty="0">
                <a:solidFill>
                  <a:srgbClr val="FF0000"/>
                </a:solidFill>
                <a:latin typeface="Helvetica" pitchFamily="2" charset="0"/>
              </a:rPr>
              <a:t>Saturates in –</a:t>
            </a:r>
            <a:r>
              <a:rPr lang="en-IN" sz="2800" dirty="0" err="1">
                <a:solidFill>
                  <a:srgbClr val="FF0000"/>
                </a:solidFill>
                <a:latin typeface="Helvetica" pitchFamily="2" charset="0"/>
              </a:rPr>
              <a:t>ve</a:t>
            </a:r>
            <a:r>
              <a:rPr lang="en-IN" sz="2800" dirty="0">
                <a:solidFill>
                  <a:srgbClr val="FF0000"/>
                </a:solidFill>
                <a:latin typeface="Helvetica" pitchFamily="2" charset="0"/>
              </a:rPr>
              <a:t> Region</a:t>
            </a:r>
          </a:p>
        </p:txBody>
      </p:sp>
    </p:spTree>
    <p:extLst>
      <p:ext uri="{BB962C8B-B14F-4D97-AF65-F5344CB8AC3E}">
        <p14:creationId xmlns:p14="http://schemas.microsoft.com/office/powerpoint/2010/main" val="2189074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ADFF-A72F-9149-8971-1E76EEE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472F5-D3C6-DF4A-B4AA-98E89989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61" y="1690688"/>
            <a:ext cx="47280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ADFF-A72F-9149-8971-1E76EEEE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6472F5-D3C6-DF4A-B4AA-98E899895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61" y="1690688"/>
            <a:ext cx="4728077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1AE1B-500D-0D46-A236-90F96F36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038" y="4859339"/>
            <a:ext cx="4493962" cy="11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00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1BBF-79D1-4E16-BEE7-D22C68D1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6" y="5091762"/>
            <a:ext cx="7834193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6000"/>
          </a:p>
        </p:txBody>
      </p:sp>
      <p:pic>
        <p:nvPicPr>
          <p:cNvPr id="4" name="Picture 4" descr="A picture containing photo&#10;&#10;Description generated with high confidence">
            <a:extLst>
              <a:ext uri="{FF2B5EF4-FFF2-40B4-BE49-F238E27FC236}">
                <a16:creationId xmlns:a16="http://schemas.microsoft.com/office/drawing/2014/main" id="{9B1B709D-56D9-43FB-8DA5-F3CAED9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92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3CE1-1E2A-4551-85B2-5579F8D1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Caption Generation</a:t>
            </a:r>
            <a:endParaRPr lang="en-US" dirty="0"/>
          </a:p>
        </p:txBody>
      </p:sp>
      <p:pic>
        <p:nvPicPr>
          <p:cNvPr id="4" name="Picture 4" descr="A group of giraffe standing on top of a grass covered field&#10;&#10;Description generated with very high confidence">
            <a:extLst>
              <a:ext uri="{FF2B5EF4-FFF2-40B4-BE49-F238E27FC236}">
                <a16:creationId xmlns:a16="http://schemas.microsoft.com/office/drawing/2014/main" id="{41C19530-5F95-46B8-8970-BEAE7A677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14" y="1702534"/>
            <a:ext cx="10719039" cy="48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48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4E9F8AF-D8AA-4F1D-B6AA-23F0E3094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0FE3F-C16B-4D06-B1E6-AA3681E6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  <a:cs typeface="Calibri Light"/>
              </a:rPr>
              <a:t>Pooling</a:t>
            </a:r>
            <a:endParaRPr lang="en-US" sz="2600">
              <a:solidFill>
                <a:srgbClr val="FFFFFF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29C2AFD-69B2-4EB3-B557-9BDF42C8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47026"/>
            <a:ext cx="7188199" cy="26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9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4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81F67A-0587-4900-9BB6-7D4BEF34C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cs typeface="Calibri"/>
              </a:rPr>
              <a:t>Max Pooling</a:t>
            </a:r>
          </a:p>
          <a:p>
            <a:pPr marL="342900" indent="-342900">
              <a:buAutoNum type="arabicPeriod"/>
            </a:pPr>
            <a:r>
              <a:rPr lang="en-US" sz="1800" dirty="0">
                <a:cs typeface="Calibri"/>
              </a:rPr>
              <a:t>Average Pooling</a:t>
            </a:r>
          </a:p>
          <a:p>
            <a:pPr marL="342900" indent="-342900">
              <a:buAutoNum type="arabicPeriod"/>
            </a:pPr>
            <a:r>
              <a:rPr lang="en-US" sz="1800" dirty="0">
                <a:cs typeface="Calibri"/>
              </a:rPr>
              <a:t>Sum Pooling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FD93BC-3806-4989-AA89-674D7776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  <a:cs typeface="Calibri Light"/>
              </a:rPr>
              <a:t>Pooling</a:t>
            </a:r>
            <a:endParaRPr lang="en-US" sz="2600" dirty="0">
              <a:solidFill>
                <a:srgbClr val="FFFFFF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C8EE7EE-FF09-45A9-A594-0529E99E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22395"/>
            <a:ext cx="7188199" cy="307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24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ED2F467-C783-479B-B616-62AB7B25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Fully Connected Layer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B9137D-C549-4A07-9000-65E80BF10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495800"/>
            <a:ext cx="11496821" cy="362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85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CE480-FF20-494F-ACE2-62E96F18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4892358"/>
            <a:ext cx="3766272" cy="1325563"/>
          </a:xfrm>
        </p:spPr>
        <p:txBody>
          <a:bodyPr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cs typeface="Calibri Light"/>
              </a:rPr>
              <a:t>Putting it all together</a:t>
            </a:r>
            <a:br>
              <a:rPr lang="en-US" sz="2400">
                <a:solidFill>
                  <a:schemeClr val="bg1"/>
                </a:solidFill>
                <a:cs typeface="Calibri Light"/>
              </a:rPr>
            </a:b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304FCCC8-BCBC-4A8F-AA13-C314F3706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784" y="4824249"/>
            <a:ext cx="6673136" cy="146178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Input Boat Image</a:t>
            </a:r>
          </a:p>
          <a:p>
            <a:r>
              <a:rPr lang="en-US" sz="1800" dirty="0">
                <a:solidFill>
                  <a:schemeClr val="bg1"/>
                </a:solidFill>
                <a:cs typeface="Calibri"/>
              </a:rPr>
              <a:t>Output: 0 1 0 0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69152E7-F96F-4D3C-B52B-BA8918788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30" y="800945"/>
            <a:ext cx="8474735" cy="298734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7613-EDA8-4E88-ACAF-9C9B329E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>
                <a:cs typeface="Calibri Light"/>
              </a:rPr>
              <a:t>Training </a:t>
            </a:r>
            <a:r>
              <a:rPr lang="en-US" dirty="0" err="1">
                <a:cs typeface="Calibri Light"/>
              </a:rPr>
              <a:t>ConvNet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907C-EA59-4BB2-9EB2-D991422C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Initialize all filters and parameters / weights with random values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Forward Pass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Calculate Loss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Apply Backpropagation to learn the feature map and filter</a:t>
            </a:r>
          </a:p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428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D3765E8-E5CB-4CBB-9254-62AFE25E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ConvNet Architecture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34F1C10-C289-412F-8C15-3627B1CD8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63" r="4292" b="-1"/>
          <a:stretch/>
        </p:blipFill>
        <p:spPr>
          <a:xfrm>
            <a:off x="2633608" y="307731"/>
            <a:ext cx="686968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6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3B44-90A5-4C74-B899-CF486EFF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95E6-FAE3-4FEC-99E2-6F7DF507A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http://scs.ryerson.ca/~aharley/vis/conv/flat.html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48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2EB5-1A9D-4C0E-88E2-E1993F70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Key architectures in the recent evolution of </a:t>
            </a:r>
            <a:r>
              <a:rPr lang="en-US" dirty="0" err="1">
                <a:cs typeface="Calibri Light"/>
              </a:rPr>
              <a:t>ConvNets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7085-C068-4BA4-BDD5-D4DA2C8D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dirty="0" err="1">
                <a:cs typeface="Calibri"/>
              </a:rPr>
              <a:t>LeNet</a:t>
            </a:r>
            <a:r>
              <a:rPr lang="en-US" dirty="0">
                <a:cs typeface="Calibri"/>
              </a:rPr>
              <a:t>(1988)</a:t>
            </a:r>
          </a:p>
          <a:p>
            <a:pPr>
              <a:buNone/>
            </a:pPr>
            <a:endParaRPr lang="en-US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58E656-6DEB-4598-818E-A34A6443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6" y="2538101"/>
            <a:ext cx="9888746" cy="353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8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F9FF-2BE6-4876-BFFA-4581E01D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ImageNet Challange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93198-516B-4138-A45A-01121F06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 </a:t>
            </a:r>
            <a:r>
              <a:rPr lang="en-US" b="1" dirty="0">
                <a:cs typeface="Calibri"/>
              </a:rPr>
              <a:t>ImageNet</a:t>
            </a:r>
            <a:r>
              <a:rPr lang="en-US" dirty="0">
                <a:cs typeface="Calibri"/>
              </a:rPr>
              <a:t> project is a large visual </a:t>
            </a:r>
            <a:r>
              <a:rPr lang="en-US" dirty="0">
                <a:cs typeface="Calibri"/>
                <a:hlinkClick r:id="rId2"/>
              </a:rPr>
              <a:t>database</a:t>
            </a:r>
            <a:r>
              <a:rPr lang="en-US" dirty="0">
                <a:cs typeface="Calibri"/>
              </a:rPr>
              <a:t> designed for use in </a:t>
            </a:r>
            <a:r>
              <a:rPr lang="en-US" dirty="0">
                <a:cs typeface="Calibri"/>
                <a:hlinkClick r:id="rId3"/>
              </a:rPr>
              <a:t>visual object recognition software</a:t>
            </a:r>
            <a:r>
              <a:rPr lang="en-US" dirty="0">
                <a:cs typeface="Calibri"/>
              </a:rPr>
              <a:t> research.</a:t>
            </a:r>
          </a:p>
          <a:p>
            <a:r>
              <a:rPr lang="en-US" dirty="0">
                <a:cs typeface="Calibri"/>
              </a:rPr>
              <a:t>In 2010, the annual ImageNet Large Scale Visual Recognition Challenge (ILSVRC) was started.</a:t>
            </a:r>
          </a:p>
          <a:p>
            <a:r>
              <a:rPr lang="en-US" dirty="0">
                <a:cs typeface="Calibri"/>
              </a:rPr>
              <a:t>The goal of the challenge was to classify 10000000 images in 1000 different classes.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screenshot of a newspaper&#10;&#10;Description generated with very high confidence">
            <a:extLst>
              <a:ext uri="{FF2B5EF4-FFF2-40B4-BE49-F238E27FC236}">
                <a16:creationId xmlns:a16="http://schemas.microsoft.com/office/drawing/2014/main" id="{11192271-F181-4523-9D18-4EC44046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50" y="4498637"/>
            <a:ext cx="7200182" cy="227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4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3DF9-556B-41D9-9778-25CAE689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AlexNet</a:t>
            </a:r>
            <a:endParaRPr lang="en-US" dirty="0" err="1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488788BC-ABF9-4887-A478-BD074672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-60000">
            <a:off x="1196139" y="1769409"/>
            <a:ext cx="8521819" cy="41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9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B4-1DE8-44AF-8AE7-14BC675FA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 Detection</a:t>
            </a:r>
            <a:endParaRPr lang="en-US" dirty="0"/>
          </a:p>
        </p:txBody>
      </p:sp>
      <p:pic>
        <p:nvPicPr>
          <p:cNvPr id="4" name="Picture 4" descr="A dog looking at the camera&#10;&#10;Description generated with high confidence">
            <a:extLst>
              <a:ext uri="{FF2B5EF4-FFF2-40B4-BE49-F238E27FC236}">
                <a16:creationId xmlns:a16="http://schemas.microsoft.com/office/drawing/2014/main" id="{F9F433D0-E9D3-4594-ADD7-075ADCA00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122" y="1924933"/>
            <a:ext cx="10517756" cy="432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6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AA7E-E059-49A6-BC51-89603F180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VGG Net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E1B6F1E-702A-432B-ABB1-4FC63A4B9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822" y="1452098"/>
            <a:ext cx="6605677" cy="3847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397AC-6733-45F8-993B-805035F945DF}"/>
              </a:ext>
            </a:extLst>
          </p:cNvPr>
          <p:cNvSpPr txBox="1"/>
          <p:nvPr/>
        </p:nvSpPr>
        <p:spPr>
          <a:xfrm>
            <a:off x="2711568" y="602555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pic>
        <p:nvPicPr>
          <p:cNvPr id="7" name="Picture 7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FD689FD2-F39B-4BE5-80A2-B038E962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69" y="5532334"/>
            <a:ext cx="5244861" cy="99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3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E451-5764-4F24-BE6B-D0F8E6E6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GoogLeNet</a:t>
            </a:r>
            <a:endParaRPr lang="en-US" dirty="0" err="1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59E80B4-0FF4-4CA6-843A-E1C0A6F53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1027" y="314041"/>
            <a:ext cx="8249908" cy="3981450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8355F4-4227-4D8F-A39B-765DE61B8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134" y="4884689"/>
            <a:ext cx="5733690" cy="15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5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D3728-F10C-484B-B9EE-D84D9FDA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936378-1F64-AC4A-BE9B-D139D06A2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1013" y="1460500"/>
            <a:ext cx="7264400" cy="3937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8A3FFD2-C3B6-B146-919A-AE037973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87" y="5397500"/>
            <a:ext cx="4684143" cy="11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26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9919-1428-4ED1-BE8D-6A87723B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Residual Net</a:t>
            </a:r>
            <a:endParaRPr lang="en-US" dirty="0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B29F93A-1A6B-4F44-9636-1FAB5DB77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612" y="1539711"/>
            <a:ext cx="8573038" cy="36004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054661C-2F62-4124-8275-2ADA44A2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87" y="5296151"/>
            <a:ext cx="4684143" cy="11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35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C5A6-33DD-5940-A501-EA136678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DenseNet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2B62FD-B60C-BD47-B33C-5E262F223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9750" y="1924844"/>
            <a:ext cx="6032500" cy="415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F7645-8728-4142-8FCE-021865B6B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164749"/>
            <a:ext cx="5634990" cy="1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25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EB07-C692-A94E-80AB-19EDDE53C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SENet</a:t>
            </a:r>
            <a:r>
              <a:rPr lang="en-IN" b="1" dirty="0"/>
              <a:t> — Squeeze-and-Excitation Network</a:t>
            </a:r>
            <a:br>
              <a:rPr lang="en-IN" b="1" dirty="0"/>
            </a:br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CB90FCE5-AADE-8A4B-8955-417E5B6469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" y="1797584"/>
            <a:ext cx="10515600" cy="228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20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AB24E-7C1B-4935-B46A-C14E42EC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8FCA897-84C4-44F6-9561-C5DB843C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54" y="-83313"/>
            <a:ext cx="10232904" cy="2145102"/>
          </a:xfrm>
          <a:prstGeom prst="rect">
            <a:avLst/>
          </a:prstGeom>
        </p:spPr>
      </p:pic>
      <p:pic>
        <p:nvPicPr>
          <p:cNvPr id="6" name="Picture 6" descr="A picture containing crossword puzzle&#10;&#10;Description generated with very high confidence">
            <a:extLst>
              <a:ext uri="{FF2B5EF4-FFF2-40B4-BE49-F238E27FC236}">
                <a16:creationId xmlns:a16="http://schemas.microsoft.com/office/drawing/2014/main" id="{F5BB1C05-EEFE-4D82-A9D4-6114F1F78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32" y="2757436"/>
            <a:ext cx="9572445" cy="283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37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D213AAB-B178-4EE6-83BE-F37E6F585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6" y="-6664"/>
            <a:ext cx="12042834" cy="36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057B-D639-4BC5-AFD5-3DE67F880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Segmentation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9AA237-A428-4AC5-AAA4-296588AE1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667" y="1427388"/>
            <a:ext cx="10364816" cy="52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76DDD-89A8-4E63-8DB2-78240BBA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Image Classification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785283-BCB2-41A7-B023-451CC25C2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70" y="1480569"/>
            <a:ext cx="11114006" cy="46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8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9793-C826-BC49-9953-1FF645811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Image Classification is Hard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AF6E1-73BA-224B-9EC3-A223B0DB8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294" y="1531453"/>
            <a:ext cx="9165838" cy="2650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2D59A-D7CF-0B47-B94A-F3D50825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3" y="4415882"/>
            <a:ext cx="4394200" cy="24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EDA1-D98A-A546-A607-0127CBE9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</a:t>
            </a:r>
            <a:r>
              <a:rPr lang="en-IN" dirty="0"/>
              <a:t>Convolutional Neural Networks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FAF2-0F98-924F-95B9-AA25EA40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Sparse-connectivity: A single element in the feature map is connected to only a small patch of pixels. (This is very different from connecting to the whole input image, in the case of multilayer </a:t>
            </a:r>
            <a:r>
              <a:rPr lang="en-IN" dirty="0" err="1"/>
              <a:t>perceptrons</a:t>
            </a:r>
            <a:r>
              <a:rPr lang="en-IN" dirty="0"/>
              <a:t>.)</a:t>
            </a:r>
          </a:p>
          <a:p>
            <a:r>
              <a:rPr lang="en-IN" dirty="0"/>
              <a:t>Parameter-sharing: The same weights are used for different patches of the input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2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0233-58BA-4C81-9858-0BB8F18A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ConvNets</a:t>
            </a:r>
            <a:r>
              <a:rPr lang="en-US" dirty="0">
                <a:cs typeface="Calibri Light"/>
              </a:rPr>
              <a:t> Building Blocks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51520-DB16-4112-BED6-405F6CA5F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Image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9BCD206-D6C2-42D8-9E4C-E7686149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31" y="2453061"/>
            <a:ext cx="5302369" cy="28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413</Words>
  <Application>Microsoft Macintosh PowerPoint</Application>
  <PresentationFormat>Widescreen</PresentationFormat>
  <Paragraphs>76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Helvetica</vt:lpstr>
      <vt:lpstr>Tw Cen MT</vt:lpstr>
      <vt:lpstr>office theme</vt:lpstr>
      <vt:lpstr>Introduction to Convolution Neural Networks(CNN)</vt:lpstr>
      <vt:lpstr>Convolutional networks</vt:lpstr>
      <vt:lpstr>Caption Generation</vt:lpstr>
      <vt:lpstr>Object Detection</vt:lpstr>
      <vt:lpstr>Image Segmentation</vt:lpstr>
      <vt:lpstr>Image Classification</vt:lpstr>
      <vt:lpstr>Why Image Classification is Hard</vt:lpstr>
      <vt:lpstr>Advantages of Convolutional Neural Networks </vt:lpstr>
      <vt:lpstr>ConvNets Building Blocks</vt:lpstr>
      <vt:lpstr>Component of ConvNet </vt:lpstr>
      <vt:lpstr>Convolution Operation(Filtering)</vt:lpstr>
      <vt:lpstr>Convolution Operation</vt:lpstr>
      <vt:lpstr>Convolution Operation</vt:lpstr>
      <vt:lpstr>Convolution Operation</vt:lpstr>
      <vt:lpstr>PowerPoint Presentation</vt:lpstr>
      <vt:lpstr>PowerPoint Presentation</vt:lpstr>
      <vt:lpstr>PowerPoint Presentation</vt:lpstr>
      <vt:lpstr>Size Before and After Convolutions </vt:lpstr>
      <vt:lpstr>Pytorch implementation of convolution</vt:lpstr>
      <vt:lpstr>PowerPoint Presentation</vt:lpstr>
      <vt:lpstr>PowerPoint Presentation</vt:lpstr>
      <vt:lpstr>Hyper Parameters for Features Map</vt:lpstr>
      <vt:lpstr>Activation Functions</vt:lpstr>
      <vt:lpstr>Activation Functions</vt:lpstr>
      <vt:lpstr>Activation Function</vt:lpstr>
      <vt:lpstr>Activation Function</vt:lpstr>
      <vt:lpstr>Activation Function</vt:lpstr>
      <vt:lpstr>Activation Function</vt:lpstr>
      <vt:lpstr>PowerPoint Presentation</vt:lpstr>
      <vt:lpstr>Pooling</vt:lpstr>
      <vt:lpstr>Pooling</vt:lpstr>
      <vt:lpstr>Fully Connected Layer</vt:lpstr>
      <vt:lpstr>Putting it all together </vt:lpstr>
      <vt:lpstr>Training ConvNet</vt:lpstr>
      <vt:lpstr>ConvNet Architecture</vt:lpstr>
      <vt:lpstr>PowerPoint Presentation</vt:lpstr>
      <vt:lpstr>Key architectures in the recent evolution of ConvNets</vt:lpstr>
      <vt:lpstr>ImageNet Challange</vt:lpstr>
      <vt:lpstr>AlexNet</vt:lpstr>
      <vt:lpstr>VGG Net</vt:lpstr>
      <vt:lpstr>GoogLeNet</vt:lpstr>
      <vt:lpstr>Residual Net</vt:lpstr>
      <vt:lpstr>Residual Net</vt:lpstr>
      <vt:lpstr>DenseNet</vt:lpstr>
      <vt:lpstr>SENet — Squeeze-and-Excitation Network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Hukam Singh Rana</cp:lastModifiedBy>
  <cp:revision>121</cp:revision>
  <dcterms:created xsi:type="dcterms:W3CDTF">2013-07-15T20:26:40Z</dcterms:created>
  <dcterms:modified xsi:type="dcterms:W3CDTF">2021-02-24T04:05:27Z</dcterms:modified>
</cp:coreProperties>
</file>